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33"/>
  </p:notesMasterIdLst>
  <p:handoutMasterIdLst>
    <p:handoutMasterId r:id="rId34"/>
  </p:handoutMasterIdLst>
  <p:sldIdLst>
    <p:sldId id="305" r:id="rId3"/>
    <p:sldId id="314" r:id="rId4"/>
    <p:sldId id="343" r:id="rId5"/>
    <p:sldId id="258" r:id="rId6"/>
    <p:sldId id="327" r:id="rId7"/>
    <p:sldId id="328" r:id="rId8"/>
    <p:sldId id="329" r:id="rId9"/>
    <p:sldId id="330" r:id="rId10"/>
    <p:sldId id="259" r:id="rId11"/>
    <p:sldId id="331" r:id="rId12"/>
    <p:sldId id="332" r:id="rId13"/>
    <p:sldId id="319" r:id="rId14"/>
    <p:sldId id="275" r:id="rId15"/>
    <p:sldId id="276" r:id="rId16"/>
    <p:sldId id="334" r:id="rId17"/>
    <p:sldId id="268" r:id="rId18"/>
    <p:sldId id="279" r:id="rId19"/>
    <p:sldId id="335" r:id="rId20"/>
    <p:sldId id="281" r:id="rId21"/>
    <p:sldId id="337" r:id="rId22"/>
    <p:sldId id="336" r:id="rId23"/>
    <p:sldId id="340" r:id="rId24"/>
    <p:sldId id="338" r:id="rId25"/>
    <p:sldId id="339" r:id="rId26"/>
    <p:sldId id="342" r:id="rId27"/>
    <p:sldId id="269" r:id="rId28"/>
    <p:sldId id="271" r:id="rId29"/>
    <p:sldId id="272" r:id="rId30"/>
    <p:sldId id="262" r:id="rId31"/>
    <p:sldId id="322" r:id="rId3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78F"/>
    <a:srgbClr val="42D1BC"/>
    <a:srgbClr val="FFFFFF"/>
    <a:srgbClr val="DFDF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5"/>
    <p:restoredTop sz="95574"/>
  </p:normalViewPr>
  <p:slideViewPr>
    <p:cSldViewPr snapToGrid="0" snapToObjects="1">
      <p:cViewPr>
        <p:scale>
          <a:sx n="140" d="100"/>
          <a:sy n="140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37E88-7C0A-DC43-9FEB-0D4C6FA66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67FBD-ECAE-4E42-8410-BA4FF2EBC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8FBFC37-9606-0D41-944B-F1B1CEDA28B7}" type="datetimeFigureOut">
              <a:rPr lang="en-US" altLang="en-US"/>
              <a:pPr/>
              <a:t>7/14/21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55478-236C-254F-A117-171266732F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FCEE5-F922-5144-95B5-AD7C2527A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E9FE6C5-B230-C443-AF1A-2A29E332D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D77F62-35CE-8846-AC44-736D96D8C1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AAA4-C3E8-FD43-B51E-F0F9FA89F1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A50F913-7586-E441-B78F-852A207D8F3A}" type="datetimeFigureOut">
              <a:rPr lang="en-US" altLang="en-US"/>
              <a:pPr/>
              <a:t>7/14/21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7557948-1161-8048-B549-A12D4F50C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C31EE-CDB2-D642-AA1B-0BA1CC268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5B67-9D9B-6B4F-B3B8-14AFDA7D4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B777-611F-7C4B-BDF0-54138CBD9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BF5EB6D-02DE-6F49-BFC3-C40136E712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33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8027cfa5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8027cfa5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8027cfa5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8027cfa5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8027cfa5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8027cfa5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5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b8027cfa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b8027cfa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b8027cfa5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b8027cfa5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b8027cfa5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b8027cfa5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19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0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20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71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496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8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8027cfa5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b8027cfa5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8027cfa5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8027cfa5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b8027cfa5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b8027cfa5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b8027cfa5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b8027cfa5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98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8027cfa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b8027cfa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94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7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0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0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11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7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7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B497D7-384C-3C41-93AD-76D550FF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EA4729DC-D7C2-244C-AEB1-524730CF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1960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CE3B7DC9-FCAA-6241-A150-DED636A1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04748-A13A-C04E-B651-45CB09C6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D36E37DF-7319-B944-9CC6-B2194038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3608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683743-B0D9-2A44-ACE4-9627C184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00B7A8EE-27F5-FB4A-A38F-78C28303A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8698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07152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867628B-CF36-6845-8D3E-E76BA3ED3DA3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3DC945C-3C60-C249-B175-EFBAD67F98AC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5498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650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91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014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CD151-0032-174C-B907-43AD0E632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F4DBDEB-10D9-BB48-9D15-8757279C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582285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3587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7210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C44BD38-7E08-7F40-AEEF-04CC6C573C37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159F129D-3FF9-F748-BFEE-4CE6BDD275E7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81484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5711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2572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45223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05E95F74-F486-DA45-A999-42C4F0981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2C306-B16A-A745-9C24-45771554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EFEC599-23AB-134F-A019-5C28659A2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60F5C86D-2AA2-DE42-938F-3199793AE70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AD9DF7-EFC2-9C4C-9950-1E71401698BA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7A6403AE-78D0-5C4E-8C6E-1BB9163CA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100" r:id="rId9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842C6E7B-D99C-B146-8E5E-48D7378F48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01F6D-E0A0-434A-AD4C-3F08C041A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3B1F0B7-C074-904D-BEE7-A0D1DDD64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2E4CC2F-E5C3-C34A-8907-C29570DBFAC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C66A9-608A-0C41-AD4E-36AF1FA1BB83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D11AE02B-48B8-644D-BC91-66BA0327A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alifornia is in a new drought, with the last two years ranking as the driest two-year period since 1976-77. Lake Oroville, shown here on April 27, 2021 in Oroville, California, is just 40% full, and other major reservoirs across the state are below normal. (Photo by Justin Sullivan/Getty Images)">
            <a:extLst>
              <a:ext uri="{FF2B5EF4-FFF2-40B4-BE49-F238E27FC236}">
                <a16:creationId xmlns:a16="http://schemas.microsoft.com/office/drawing/2014/main" id="{588F4B05-D20C-3848-8C83-238EE29F6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9" b="13763"/>
          <a:stretch/>
        </p:blipFill>
        <p:spPr bwMode="auto">
          <a:xfrm>
            <a:off x="-82296" y="-33676"/>
            <a:ext cx="9308592" cy="48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3" name="Title 1">
            <a:extLst>
              <a:ext uri="{FF2B5EF4-FFF2-40B4-BE49-F238E27FC236}">
                <a16:creationId xmlns:a16="http://schemas.microsoft.com/office/drawing/2014/main" id="{0BA25DA2-F864-6F4B-891D-D9500543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62" y="820166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Impact of Droughts on the Human Right to Water in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7C9F6D-D817-5D48-8E65-5CB993D79EC7}"/>
              </a:ext>
            </a:extLst>
          </p:cNvPr>
          <p:cNvGrpSpPr/>
          <p:nvPr/>
        </p:nvGrpSpPr>
        <p:grpSpPr>
          <a:xfrm>
            <a:off x="6638544" y="3184270"/>
            <a:ext cx="2423160" cy="1069848"/>
            <a:chOff x="5001768" y="1627632"/>
            <a:chExt cx="2423160" cy="1069848"/>
          </a:xfrm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4DF5EF-6687-F54F-A385-BD6E94A39EE8}"/>
                </a:ext>
              </a:extLst>
            </p:cNvPr>
            <p:cNvSpPr/>
            <p:nvPr/>
          </p:nvSpPr>
          <p:spPr>
            <a:xfrm>
              <a:off x="5001768" y="1627632"/>
              <a:ext cx="2423160" cy="10698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C5B75802-B1A0-7040-BAFD-57E1CA68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591" y="1739763"/>
              <a:ext cx="2211609" cy="83198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56E2554-2B5B-F945-99D6-A1297331DE2E}"/>
              </a:ext>
            </a:extLst>
          </p:cNvPr>
          <p:cNvSpPr txBox="1">
            <a:spLocks/>
          </p:cNvSpPr>
          <p:nvPr/>
        </p:nvSpPr>
        <p:spPr bwMode="auto">
          <a:xfrm>
            <a:off x="6189662" y="1662938"/>
            <a:ext cx="29543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Ben </a:t>
            </a:r>
            <a:r>
              <a:rPr lang="en-US" alt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Rachunok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PhD</a:t>
            </a:r>
          </a:p>
          <a:p>
            <a:r>
              <a:rPr lang="en-US" altLang="en-US" sz="1400" b="0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rachunok@stanford.edu</a:t>
            </a:r>
            <a:endParaRPr lang="en-US" altLang="en-US" sz="1400" b="0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39300" y="2571750"/>
            <a:ext cx="4087500" cy="172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12950" y="2926350"/>
            <a:ext cx="39402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Building new infrastructure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Buying water on the spot-market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Transfer water from other utilities/wholesalers 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700187" y="2571750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Supply Side Examples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8735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744800" y="2580894"/>
            <a:ext cx="4087500" cy="1720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539300" y="2571750"/>
            <a:ext cx="4087500" cy="172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12950" y="2926350"/>
            <a:ext cx="39402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Building new infrastructure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Buying water on the spot-market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Transfer water from other utilities/wholesalers 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934375" y="2966970"/>
            <a:ext cx="33189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indent="-334327">
              <a:buSzPct val="100000"/>
            </a:pPr>
            <a:r>
              <a:rPr lang="en" dirty="0">
                <a:solidFill>
                  <a:schemeClr val="dk1"/>
                </a:solidFill>
              </a:rPr>
              <a:t>Residential water conservation </a:t>
            </a:r>
            <a:endParaRPr dirty="0">
              <a:solidFill>
                <a:schemeClr val="dk1"/>
              </a:solidFill>
            </a:endParaRPr>
          </a:p>
          <a:p>
            <a:pPr indent="-334327">
              <a:buSzPct val="100000"/>
            </a:pPr>
            <a:r>
              <a:rPr lang="en" dirty="0">
                <a:solidFill>
                  <a:schemeClr val="dk1"/>
                </a:solidFill>
              </a:rPr>
              <a:t>Turf replacement</a:t>
            </a:r>
            <a:endParaRPr dirty="0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Progressive rate structures</a:t>
            </a:r>
            <a:r>
              <a:rPr lang="en" dirty="0"/>
              <a:t> 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700187" y="2571750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Supply Side Examples </a:t>
            </a:r>
            <a:endParaRPr b="1" dirty="0"/>
          </a:p>
        </p:txBody>
      </p:sp>
      <p:sp>
        <p:nvSpPr>
          <p:cNvPr id="80" name="Google Shape;80;p16"/>
          <p:cNvSpPr txBox="1"/>
          <p:nvPr/>
        </p:nvSpPr>
        <p:spPr>
          <a:xfrm>
            <a:off x="4934375" y="2549254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Demand Side Examples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2833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Our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06A77-050A-5F43-B019-C668ED2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3" y="847725"/>
            <a:ext cx="5690333" cy="3669411"/>
          </a:xfrm>
          <a:prstGeom prst="rect">
            <a:avLst/>
          </a:prstGeom>
        </p:spPr>
      </p:pic>
      <p:sp>
        <p:nvSpPr>
          <p:cNvPr id="12" name="Working to develop metrics of water affordability &amp; access which reflect community needs">
            <a:extLst>
              <a:ext uri="{FF2B5EF4-FFF2-40B4-BE49-F238E27FC236}">
                <a16:creationId xmlns:a16="http://schemas.microsoft.com/office/drawing/2014/main" id="{7300E32D-6EC6-414E-9748-3FC750E6940E}"/>
              </a:ext>
            </a:extLst>
          </p:cNvPr>
          <p:cNvSpPr txBox="1"/>
          <p:nvPr/>
        </p:nvSpPr>
        <p:spPr>
          <a:xfrm>
            <a:off x="6560708" y="1434533"/>
            <a:ext cx="1791211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b="0"/>
            </a:pP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Developing m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etrics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5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Affordability:">
            <a:extLst>
              <a:ext uri="{FF2B5EF4-FFF2-40B4-BE49-F238E27FC236}">
                <a16:creationId xmlns:a16="http://schemas.microsoft.com/office/drawing/2014/main" id="{9EA50886-3AAF-484D-9056-161BD5A41026}"/>
              </a:ext>
            </a:extLst>
          </p:cNvPr>
          <p:cNvSpPr txBox="1"/>
          <p:nvPr/>
        </p:nvSpPr>
        <p:spPr>
          <a:xfrm>
            <a:off x="6560708" y="2508952"/>
            <a:ext cx="129721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Affordability: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/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Water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Bill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Household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Income</m:t>
                          </m:r>
                        </m:den>
                      </m:f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≤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0.02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blipFill>
                <a:blip r:embed="rId3"/>
                <a:stretch>
                  <a:fillRect l="-1493" t="-9091" r="-995" b="-212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/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Monthly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Water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Use</m:t>
                      </m:r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≥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6 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ccf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blipFill>
                <a:blip r:embed="rId4"/>
                <a:stretch>
                  <a:fillRect l="-2581" r="-1290" b="-411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ccess:">
            <a:extLst>
              <a:ext uri="{FF2B5EF4-FFF2-40B4-BE49-F238E27FC236}">
                <a16:creationId xmlns:a16="http://schemas.microsoft.com/office/drawing/2014/main" id="{DD34B500-E945-5D4F-8A2E-98037107A873}"/>
              </a:ext>
            </a:extLst>
          </p:cNvPr>
          <p:cNvSpPr txBox="1"/>
          <p:nvPr/>
        </p:nvSpPr>
        <p:spPr>
          <a:xfrm>
            <a:off x="6590139" y="3665785"/>
            <a:ext cx="72936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Access:</a:t>
            </a:r>
          </a:p>
        </p:txBody>
      </p:sp>
    </p:spTree>
    <p:extLst>
      <p:ext uri="{BB962C8B-B14F-4D97-AF65-F5344CB8AC3E}">
        <p14:creationId xmlns:p14="http://schemas.microsoft.com/office/powerpoint/2010/main" val="363901839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471750" y="4349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Rates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71750" y="3320850"/>
            <a:ext cx="8702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6 CCF (considered bare minimum for a family of 3)		</a:t>
            </a:r>
            <a:r>
              <a:rPr lang="en" sz="2200" b="1" dirty="0">
                <a:solidFill>
                  <a:schemeClr val="dk1"/>
                </a:solidFill>
              </a:rPr>
              <a:t> $78.54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10 CCF (</a:t>
            </a:r>
            <a:r>
              <a:rPr lang="en" sz="2200" i="1" dirty="0">
                <a:solidFill>
                  <a:schemeClr val="dk1"/>
                </a:solidFill>
              </a:rPr>
              <a:t>Normal</a:t>
            </a:r>
            <a:r>
              <a:rPr lang="en" sz="2200" dirty="0">
                <a:solidFill>
                  <a:schemeClr val="dk1"/>
                </a:solidFill>
              </a:rPr>
              <a:t> by some sources for a median family)  </a:t>
            </a:r>
            <a:r>
              <a:rPr lang="en" sz="2200" b="1" dirty="0">
                <a:solidFill>
                  <a:schemeClr val="dk1"/>
                </a:solidFill>
              </a:rPr>
              <a:t>$134.70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71750" y="1053000"/>
            <a:ext cx="845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Residential Bill</a:t>
            </a:r>
            <a:r>
              <a:rPr lang="en" sz="2200" dirty="0">
                <a:solidFill>
                  <a:schemeClr val="dk1"/>
                </a:solidFill>
              </a:rPr>
              <a:t> = </a:t>
            </a:r>
            <a:r>
              <a:rPr lang="en" sz="2200" dirty="0">
                <a:solidFill>
                  <a:schemeClr val="dk1"/>
                </a:solidFill>
                <a:highlight>
                  <a:srgbClr val="FFFF00"/>
                </a:highlight>
              </a:rPr>
              <a:t>13.55 </a:t>
            </a:r>
            <a:r>
              <a:rPr lang="en" sz="2200" dirty="0">
                <a:solidFill>
                  <a:schemeClr val="dk1"/>
                </a:solidFill>
              </a:rPr>
              <a:t>+ </a:t>
            </a:r>
            <a:r>
              <a:rPr lang="en" sz="2200" dirty="0">
                <a:solidFill>
                  <a:schemeClr val="dk1"/>
                </a:solidFill>
                <a:highlight>
                  <a:srgbClr val="FF0000"/>
                </a:highlight>
              </a:rPr>
              <a:t>1(CCF) + 9.03(0-5CCF) + 10.86(6-7CCF) + 12.78(8-9CCF) + 15.74(CCF 10+ ) </a:t>
            </a:r>
            <a:endParaRPr sz="2200" dirty="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89100" y="2005613"/>
            <a:ext cx="451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Yellow: </a:t>
            </a:r>
            <a:r>
              <a:rPr lang="en" i="1" dirty="0"/>
              <a:t>Fixed Charge </a:t>
            </a:r>
            <a:r>
              <a:rPr lang="en" dirty="0"/>
              <a:t>or </a:t>
            </a:r>
            <a:r>
              <a:rPr lang="en" i="1" dirty="0"/>
              <a:t>Ready to Serve Charge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0000"/>
                </a:highlight>
              </a:rPr>
              <a:t>Red:</a:t>
            </a:r>
            <a:r>
              <a:rPr lang="en" dirty="0"/>
              <a:t> </a:t>
            </a:r>
            <a:r>
              <a:rPr lang="en" i="1" dirty="0"/>
              <a:t>Volumetric Charge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623400" y="2982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water rates change when conservation is enacted? </a:t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429442" y="1146437"/>
            <a:ext cx="56916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Conservation requirements </a:t>
            </a:r>
            <a:r>
              <a:rPr lang="en" sz="2000" b="1" dirty="0">
                <a:solidFill>
                  <a:schemeClr val="dk1"/>
                </a:solidFill>
              </a:rPr>
              <a:t>mean less water used</a:t>
            </a:r>
            <a:r>
              <a:rPr lang="en" sz="2000" dirty="0">
                <a:solidFill>
                  <a:schemeClr val="dk1"/>
                </a:solidFill>
              </a:rPr>
              <a:t>, </a:t>
            </a:r>
            <a:r>
              <a:rPr lang="en" sz="2000" b="1" dirty="0">
                <a:solidFill>
                  <a:schemeClr val="dk1"/>
                </a:solidFill>
              </a:rPr>
              <a:t>less revenue</a:t>
            </a:r>
            <a:r>
              <a:rPr lang="en" sz="2000" dirty="0">
                <a:solidFill>
                  <a:schemeClr val="dk1"/>
                </a:solidFill>
              </a:rPr>
              <a:t> for utilities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Revenue recovery accomplished through </a:t>
            </a:r>
            <a:r>
              <a:rPr lang="en" sz="2000" i="1" dirty="0">
                <a:solidFill>
                  <a:schemeClr val="dk1"/>
                </a:solidFill>
              </a:rPr>
              <a:t>drought surcharges</a:t>
            </a:r>
            <a:r>
              <a:rPr lang="en" sz="2000" dirty="0">
                <a:solidFill>
                  <a:schemeClr val="dk1"/>
                </a:solidFill>
              </a:rPr>
              <a:t> (right)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Flat rate increase to fixed charge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Over half of drought surcharges work this way (Feinstein 2018)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08" y="1590053"/>
            <a:ext cx="3536775" cy="17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5826470" y="3418217"/>
            <a:ext cx="3098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Surcharges for example utility in California</a:t>
            </a:r>
            <a:endParaRPr sz="1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623400" y="2982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water rates change when conservation is enacted? </a:t>
            </a:r>
            <a:endParaRPr dirty="0"/>
          </a:p>
        </p:txBody>
      </p:sp>
      <p:sp>
        <p:nvSpPr>
          <p:cNvPr id="230" name="Google Shape;230;p33"/>
          <p:cNvSpPr txBox="1"/>
          <p:nvPr/>
        </p:nvSpPr>
        <p:spPr>
          <a:xfrm>
            <a:off x="429442" y="1146437"/>
            <a:ext cx="56916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Conservation requirements </a:t>
            </a:r>
            <a:r>
              <a:rPr lang="en" sz="2000" b="1" dirty="0">
                <a:solidFill>
                  <a:schemeClr val="bg1">
                    <a:lumMod val="65000"/>
                  </a:schemeClr>
                </a:solidFill>
              </a:rPr>
              <a:t>mean less water used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" sz="2000" b="1" dirty="0">
                <a:solidFill>
                  <a:schemeClr val="bg1">
                    <a:lumMod val="65000"/>
                  </a:schemeClr>
                </a:solidFill>
              </a:rPr>
              <a:t>less revenue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 for utilities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Revenue recovery accomplished through </a:t>
            </a:r>
            <a:r>
              <a:rPr lang="en" sz="2000" i="1" dirty="0">
                <a:solidFill>
                  <a:schemeClr val="bg1">
                    <a:lumMod val="65000"/>
                  </a:schemeClr>
                </a:solidFill>
              </a:rPr>
              <a:t>drought surcharges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 (right)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Flat rate increase to fixed charge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Over half of drought surcharges work this way (Feinstein 2018)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08" y="1590053"/>
            <a:ext cx="3536775" cy="17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A398DE-18E9-9B4B-A2E3-FEB2ABBC998F}"/>
              </a:ext>
            </a:extLst>
          </p:cNvPr>
          <p:cNvSpPr/>
          <p:nvPr/>
        </p:nvSpPr>
        <p:spPr>
          <a:xfrm>
            <a:off x="5525308" y="1920240"/>
            <a:ext cx="1451564" cy="1423663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8B06B-6016-514E-99AB-BFC71870E0B0}"/>
              </a:ext>
            </a:extLst>
          </p:cNvPr>
          <p:cNvSpPr/>
          <p:nvPr/>
        </p:nvSpPr>
        <p:spPr>
          <a:xfrm>
            <a:off x="7949510" y="1986534"/>
            <a:ext cx="1020754" cy="1332223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2C69-9FB2-9044-B94C-DE4AC680DFC3}"/>
              </a:ext>
            </a:extLst>
          </p:cNvPr>
          <p:cNvSpPr txBox="1"/>
          <p:nvPr/>
        </p:nvSpPr>
        <p:spPr>
          <a:xfrm>
            <a:off x="5709916" y="339688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Cutbacks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D41AB-FF2E-1F4A-8358-78BE8CC903DD}"/>
              </a:ext>
            </a:extLst>
          </p:cNvPr>
          <p:cNvSpPr txBox="1"/>
          <p:nvPr/>
        </p:nvSpPr>
        <p:spPr>
          <a:xfrm>
            <a:off x="7739285" y="3443055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bill</a:t>
            </a:r>
          </a:p>
          <a:p>
            <a:r>
              <a:rPr lang="en-US" dirty="0"/>
              <a:t>increases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26F3D-D53E-4140-AAE0-4454E9783EED}"/>
              </a:ext>
            </a:extLst>
          </p:cNvPr>
          <p:cNvCxnSpPr/>
          <p:nvPr/>
        </p:nvCxnSpPr>
        <p:spPr>
          <a:xfrm>
            <a:off x="6912488" y="3589027"/>
            <a:ext cx="762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33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40884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62" name="Google Shape;162;p25"/>
          <p:cNvSpPr txBox="1"/>
          <p:nvPr/>
        </p:nvSpPr>
        <p:spPr>
          <a:xfrm>
            <a:off x="640884" y="1107919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Unit of measure for residential demand is household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Start with median per-person-per-month water consumption in non-drought years 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Reported by SWRCB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62619"/>
            <a:ext cx="4379328" cy="321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95" y="591329"/>
            <a:ext cx="7404748" cy="41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3154552" y="1372725"/>
            <a:ext cx="1417446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5% reduction</a:t>
            </a:r>
            <a:endParaRPr sz="1500" b="1" dirty="0"/>
          </a:p>
        </p:txBody>
      </p:sp>
      <p:sp>
        <p:nvSpPr>
          <p:cNvPr id="256" name="Google Shape;256;p36"/>
          <p:cNvSpPr txBox="1"/>
          <p:nvPr/>
        </p:nvSpPr>
        <p:spPr>
          <a:xfrm>
            <a:off x="4571997" y="1353129"/>
            <a:ext cx="1417447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25% reduction</a:t>
            </a:r>
            <a:endParaRPr sz="1500" b="1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85436" y="199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Historical Curtailment Decisions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351E14-F71D-7E40-BFF3-21DFA3E3289D}"/>
              </a:ext>
            </a:extLst>
          </p:cNvPr>
          <p:cNvSpPr/>
          <p:nvPr/>
        </p:nvSpPr>
        <p:spPr>
          <a:xfrm>
            <a:off x="3411293" y="1744920"/>
            <a:ext cx="1160704" cy="2644200"/>
          </a:xfrm>
          <a:prstGeom prst="rect">
            <a:avLst/>
          </a:prstGeom>
          <a:solidFill>
            <a:srgbClr val="E7A78F">
              <a:alpha val="32941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E190-4D93-1140-85D4-085DCEFA3CF3}"/>
              </a:ext>
            </a:extLst>
          </p:cNvPr>
          <p:cNvSpPr/>
          <p:nvPr/>
        </p:nvSpPr>
        <p:spPr>
          <a:xfrm>
            <a:off x="4571999" y="1744920"/>
            <a:ext cx="1160704" cy="2644200"/>
          </a:xfrm>
          <a:prstGeom prst="rect">
            <a:avLst/>
          </a:prstGeom>
          <a:solidFill>
            <a:srgbClr val="42D1BC">
              <a:alpha val="3411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95" y="591329"/>
            <a:ext cx="7404748" cy="41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3863277" y="1369984"/>
            <a:ext cx="1417446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15% reduction</a:t>
            </a:r>
            <a:endParaRPr sz="1500" b="1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85436" y="199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Curtailment Decisions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E190-4D93-1140-85D4-085DCEFA3CF3}"/>
              </a:ext>
            </a:extLst>
          </p:cNvPr>
          <p:cNvSpPr/>
          <p:nvPr/>
        </p:nvSpPr>
        <p:spPr>
          <a:xfrm>
            <a:off x="3429000" y="1744920"/>
            <a:ext cx="2303703" cy="2644200"/>
          </a:xfrm>
          <a:prstGeom prst="rect">
            <a:avLst/>
          </a:prstGeom>
          <a:solidFill>
            <a:srgbClr val="42D1BC">
              <a:alpha val="3411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l="36801" r="9800"/>
          <a:stretch/>
        </p:blipFill>
        <p:spPr>
          <a:xfrm>
            <a:off x="4169663" y="931555"/>
            <a:ext cx="4720065" cy="36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4880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5958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6942828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7362353" y="37426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7564721" y="4156100"/>
            <a:ext cx="13834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Baseline</a:t>
            </a:r>
            <a:endParaRPr b="1" dirty="0"/>
          </a:p>
        </p:txBody>
      </p:sp>
      <p:sp>
        <p:nvSpPr>
          <p:cNvPr id="289" name="Google Shape;289;p38"/>
          <p:cNvSpPr txBox="1"/>
          <p:nvPr/>
        </p:nvSpPr>
        <p:spPr>
          <a:xfrm>
            <a:off x="7556818" y="2661136"/>
            <a:ext cx="27620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Alternative</a:t>
            </a:r>
            <a:endParaRPr b="1" dirty="0"/>
          </a:p>
        </p:txBody>
      </p:sp>
      <p:sp>
        <p:nvSpPr>
          <p:cNvPr id="291" name="Google Shape;291;p38"/>
          <p:cNvSpPr/>
          <p:nvPr/>
        </p:nvSpPr>
        <p:spPr>
          <a:xfrm>
            <a:off x="4880053" y="3081905"/>
            <a:ext cx="453900" cy="560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2;p25">
            <a:extLst>
              <a:ext uri="{FF2B5EF4-FFF2-40B4-BE49-F238E27FC236}">
                <a16:creationId xmlns:a16="http://schemas.microsoft.com/office/drawing/2014/main" id="{DFA276B0-1C5E-FA45-B160-64F25E23BAE4}"/>
              </a:ext>
            </a:extLst>
          </p:cNvPr>
          <p:cNvSpPr txBox="1"/>
          <p:nvPr/>
        </p:nvSpPr>
        <p:spPr>
          <a:xfrm>
            <a:off x="425748" y="904780"/>
            <a:ext cx="3838200" cy="400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Example water bill per month for household making $47,500/year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Light line</a:t>
            </a:r>
            <a:r>
              <a:rPr lang="en-US" sz="2000" dirty="0">
                <a:solidFill>
                  <a:schemeClr val="dk1"/>
                </a:solidFill>
              </a:rPr>
              <a:t>: monthly bill for </a:t>
            </a:r>
            <a:r>
              <a:rPr lang="en-US" sz="2000" b="1" dirty="0">
                <a:solidFill>
                  <a:schemeClr val="dk1"/>
                </a:solidFill>
              </a:rPr>
              <a:t>historical decisions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Dark line: </a:t>
            </a:r>
            <a:r>
              <a:rPr lang="en-US" sz="2000" dirty="0">
                <a:solidFill>
                  <a:schemeClr val="dk1"/>
                </a:solidFill>
              </a:rPr>
              <a:t>monthly bill for </a:t>
            </a:r>
            <a:r>
              <a:rPr lang="en-US" sz="2000" b="1" dirty="0">
                <a:solidFill>
                  <a:schemeClr val="dk1"/>
                </a:solidFill>
              </a:rPr>
              <a:t>alternative decisions</a:t>
            </a:r>
            <a:br>
              <a:rPr lang="en-US" sz="2000" b="1" dirty="0">
                <a:solidFill>
                  <a:schemeClr val="dk1"/>
                </a:solidFill>
              </a:rPr>
            </a:br>
            <a:endParaRPr lang="en-US" sz="2000" b="1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Takeaway: </a:t>
            </a:r>
            <a:r>
              <a:rPr lang="en-US" sz="2000" dirty="0">
                <a:solidFill>
                  <a:schemeClr val="dk1"/>
                </a:solidFill>
                <a:highlight>
                  <a:srgbClr val="FFFF00"/>
                </a:highlight>
              </a:rPr>
              <a:t>droughts increase water rates &amp; increase is dependent on utility decision making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4880053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2350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bill for household income $47,500</a:t>
            </a:r>
            <a:endParaRPr dirty="0"/>
          </a:p>
        </p:txBody>
      </p:sp>
      <p:pic>
        <p:nvPicPr>
          <p:cNvPr id="18" name="Google Shape;281;p38">
            <a:extLst>
              <a:ext uri="{FF2B5EF4-FFF2-40B4-BE49-F238E27FC236}">
                <a16:creationId xmlns:a16="http://schemas.microsoft.com/office/drawing/2014/main" id="{049A44D5-353D-3F4C-835C-9B53E048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" r="96620"/>
          <a:stretch/>
        </p:blipFill>
        <p:spPr>
          <a:xfrm>
            <a:off x="3962283" y="914028"/>
            <a:ext cx="294137" cy="360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43" y="228136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Two ongoing crises in California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B4B77E4-7B9E-C44C-9745-22A0AD8BB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t="20274" r="37075"/>
          <a:stretch/>
        </p:blipFill>
        <p:spPr bwMode="auto">
          <a:xfrm>
            <a:off x="778310" y="2552125"/>
            <a:ext cx="2144905" cy="25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121C02D1-909A-974A-AD6A-BB9910CB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0" t="38578"/>
          <a:stretch/>
        </p:blipFill>
        <p:spPr bwMode="auto">
          <a:xfrm>
            <a:off x="2872352" y="2642758"/>
            <a:ext cx="1415208" cy="231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12661-1C3E-9D4A-BC31-8F8C2A97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50" y="3388770"/>
            <a:ext cx="3699888" cy="118081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6CDDF6-C092-6646-8AA6-D4B572565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908050"/>
            <a:ext cx="3779838" cy="375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Affordability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rates rising faster than inflation across the US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California, over 1,000,000 people lack access to clean, affordable, drinking water</a:t>
            </a: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75F90-0E4E-7B42-AEC1-6BCC55A348F0}"/>
              </a:ext>
            </a:extLst>
          </p:cNvPr>
          <p:cNvSpPr txBox="1"/>
          <p:nvPr/>
        </p:nvSpPr>
        <p:spPr>
          <a:xfrm>
            <a:off x="1136735" y="1986975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California Drought Monitor</a:t>
            </a:r>
          </a:p>
          <a:p>
            <a:pPr algn="ctr"/>
            <a:r>
              <a:rPr lang="en-US" sz="1600" b="1" dirty="0"/>
              <a:t>July 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442355-ECE3-4346-B227-F3ABE56BCFF0}"/>
              </a:ext>
            </a:extLst>
          </p:cNvPr>
          <p:cNvSpPr txBox="1"/>
          <p:nvPr/>
        </p:nvSpPr>
        <p:spPr>
          <a:xfrm>
            <a:off x="5338434" y="2853531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Residential Water Rates, </a:t>
            </a:r>
            <a:r>
              <a:rPr lang="en-US" sz="1600" dirty="0"/>
              <a:t>2010-2015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E27C136-81EC-DB46-949B-47DC903D00C2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3781425" cy="3890963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Droughts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California continuing to face severe drought conditions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B232E-AC14-6544-B111-3885506DD4E3}"/>
              </a:ext>
            </a:extLst>
          </p:cNvPr>
          <p:cNvSpPr txBox="1"/>
          <p:nvPr/>
        </p:nvSpPr>
        <p:spPr>
          <a:xfrm>
            <a:off x="6075480" y="4520700"/>
            <a:ext cx="2849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Circle of Blue Water Rate Survey, 2019</a:t>
            </a:r>
          </a:p>
        </p:txBody>
      </p:sp>
    </p:spTree>
    <p:extLst>
      <p:ext uri="{BB962C8B-B14F-4D97-AF65-F5344CB8AC3E}">
        <p14:creationId xmlns:p14="http://schemas.microsoft.com/office/powerpoint/2010/main" val="2240804303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173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experiences these changes?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919A16-72CC-4241-9931-67024D4D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7" y="650320"/>
            <a:ext cx="8665063" cy="41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46B966EE-72E4-E649-9E34-516B96B5F09A}"/>
              </a:ext>
            </a:extLst>
          </p:cNvPr>
          <p:cNvSpPr txBox="1"/>
          <p:nvPr/>
        </p:nvSpPr>
        <p:spPr>
          <a:xfrm>
            <a:off x="4811468" y="911187"/>
            <a:ext cx="3853595" cy="844461"/>
          </a:xfrm>
          <a:prstGeom prst="rect">
            <a:avLst/>
          </a:prstGeom>
          <a:solidFill>
            <a:srgbClr val="E7A78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88900"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</a:pPr>
            <a:r>
              <a:rPr lang="en-US" sz="1700" b="1" dirty="0">
                <a:solidFill>
                  <a:schemeClr val="dk1"/>
                </a:solidFill>
              </a:rPr>
              <a:t>Annual</a:t>
            </a:r>
            <a:r>
              <a:rPr lang="en-US" sz="1700" dirty="0">
                <a:solidFill>
                  <a:schemeClr val="dk1"/>
                </a:solidFill>
              </a:rPr>
              <a:t> change in water bill </a:t>
            </a:r>
            <a:r>
              <a:rPr lang="en-US" sz="1700" b="1" dirty="0">
                <a:solidFill>
                  <a:schemeClr val="dk1"/>
                </a:solidFill>
              </a:rPr>
              <a:t>pre-drought </a:t>
            </a:r>
            <a:r>
              <a:rPr lang="en-US" sz="1700" dirty="0">
                <a:solidFill>
                  <a:schemeClr val="dk1"/>
                </a:solidFill>
              </a:rPr>
              <a:t>vs. </a:t>
            </a:r>
            <a:r>
              <a:rPr lang="en-US" sz="1700" b="1" dirty="0">
                <a:solidFill>
                  <a:schemeClr val="dk1"/>
                </a:solidFill>
              </a:rPr>
              <a:t>during-drought </a:t>
            </a:r>
            <a:r>
              <a:rPr lang="en-US" sz="1700" dirty="0">
                <a:solidFill>
                  <a:schemeClr val="dk1"/>
                </a:solidFill>
              </a:rPr>
              <a:t>broken down by</a:t>
            </a:r>
            <a:r>
              <a:rPr lang="en-US" sz="1700" b="1" dirty="0">
                <a:solidFill>
                  <a:schemeClr val="dk1"/>
                </a:solidFill>
              </a:rPr>
              <a:t> income class</a:t>
            </a:r>
          </a:p>
        </p:txBody>
      </p:sp>
    </p:spTree>
    <p:extLst>
      <p:ext uri="{BB962C8B-B14F-4D97-AF65-F5344CB8AC3E}">
        <p14:creationId xmlns:p14="http://schemas.microsoft.com/office/powerpoint/2010/main" val="250024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173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experiences these changes?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919A16-72CC-4241-9931-67024D4D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7" y="650320"/>
            <a:ext cx="8665063" cy="41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46B966EE-72E4-E649-9E34-516B96B5F09A}"/>
              </a:ext>
            </a:extLst>
          </p:cNvPr>
          <p:cNvSpPr txBox="1"/>
          <p:nvPr/>
        </p:nvSpPr>
        <p:spPr>
          <a:xfrm>
            <a:off x="5349241" y="838035"/>
            <a:ext cx="3246120" cy="1127925"/>
          </a:xfrm>
          <a:prstGeom prst="rect">
            <a:avLst/>
          </a:prstGeom>
          <a:solidFill>
            <a:srgbClr val="E7A78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dirty="0">
                <a:solidFill>
                  <a:schemeClr val="dk1"/>
                </a:solidFill>
              </a:rPr>
              <a:t>Bills </a:t>
            </a:r>
            <a:r>
              <a:rPr lang="en-US" sz="1700" b="1" dirty="0">
                <a:solidFill>
                  <a:schemeClr val="dk1"/>
                </a:solidFill>
              </a:rPr>
              <a:t>go up for lower-income households</a:t>
            </a:r>
            <a:br>
              <a:rPr lang="en-US" sz="1700" b="1" dirty="0">
                <a:solidFill>
                  <a:schemeClr val="dk1"/>
                </a:solidFill>
              </a:rPr>
            </a:br>
            <a:endParaRPr lang="en-US" sz="1700" b="1" dirty="0">
              <a:solidFill>
                <a:schemeClr val="dk1"/>
              </a:solidFill>
            </a:endParaRPr>
          </a:p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b="1" dirty="0">
                <a:solidFill>
                  <a:schemeClr val="dk1"/>
                </a:solidFill>
              </a:rPr>
              <a:t>Fixed charges</a:t>
            </a:r>
            <a:r>
              <a:rPr lang="en-US" sz="1700" dirty="0">
                <a:solidFill>
                  <a:schemeClr val="dk1"/>
                </a:solidFill>
              </a:rPr>
              <a:t> make up a large proportion of their bills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ADA523-1877-F943-9768-01B2332736BF}"/>
              </a:ext>
            </a:extLst>
          </p:cNvPr>
          <p:cNvCxnSpPr/>
          <p:nvPr/>
        </p:nvCxnSpPr>
        <p:spPr>
          <a:xfrm flipH="1">
            <a:off x="4572000" y="1161288"/>
            <a:ext cx="786384" cy="71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8EB6FA-F14F-A841-A18B-4D9C98F7AEEF}"/>
              </a:ext>
            </a:extLst>
          </p:cNvPr>
          <p:cNvCxnSpPr>
            <a:cxnSpLocks/>
          </p:cNvCxnSpPr>
          <p:nvPr/>
        </p:nvCxnSpPr>
        <p:spPr>
          <a:xfrm flipH="1">
            <a:off x="3291840" y="1161288"/>
            <a:ext cx="2066544" cy="42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CF49F-9092-174F-876F-44D41D75014E}"/>
              </a:ext>
            </a:extLst>
          </p:cNvPr>
          <p:cNvCxnSpPr>
            <a:cxnSpLocks/>
          </p:cNvCxnSpPr>
          <p:nvPr/>
        </p:nvCxnSpPr>
        <p:spPr>
          <a:xfrm flipH="1" flipV="1">
            <a:off x="1719072" y="1005840"/>
            <a:ext cx="3639312" cy="15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6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173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experiences these changes?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919A16-72CC-4241-9931-67024D4D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7" y="650320"/>
            <a:ext cx="8665063" cy="41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62;p25">
            <a:extLst>
              <a:ext uri="{FF2B5EF4-FFF2-40B4-BE49-F238E27FC236}">
                <a16:creationId xmlns:a16="http://schemas.microsoft.com/office/drawing/2014/main" id="{46B966EE-72E4-E649-9E34-516B96B5F09A}"/>
              </a:ext>
            </a:extLst>
          </p:cNvPr>
          <p:cNvSpPr txBox="1"/>
          <p:nvPr/>
        </p:nvSpPr>
        <p:spPr>
          <a:xfrm>
            <a:off x="5349241" y="838035"/>
            <a:ext cx="3246120" cy="1127925"/>
          </a:xfrm>
          <a:prstGeom prst="rect">
            <a:avLst/>
          </a:prstGeom>
          <a:solidFill>
            <a:srgbClr val="E7A78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dirty="0">
                <a:solidFill>
                  <a:schemeClr val="dk1"/>
                </a:solidFill>
              </a:rPr>
              <a:t>Bills </a:t>
            </a:r>
            <a:r>
              <a:rPr lang="en-US" sz="1700" b="1" dirty="0">
                <a:solidFill>
                  <a:schemeClr val="dk1"/>
                </a:solidFill>
              </a:rPr>
              <a:t>go up for lower-income households</a:t>
            </a:r>
            <a:br>
              <a:rPr lang="en-US" sz="1700" b="1" dirty="0">
                <a:solidFill>
                  <a:schemeClr val="dk1"/>
                </a:solidFill>
              </a:rPr>
            </a:br>
            <a:endParaRPr lang="en-US" sz="1700" b="1" dirty="0">
              <a:solidFill>
                <a:schemeClr val="dk1"/>
              </a:solidFill>
            </a:endParaRPr>
          </a:p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b="1" dirty="0">
                <a:solidFill>
                  <a:schemeClr val="dk1"/>
                </a:solidFill>
              </a:rPr>
              <a:t>Fixed charges</a:t>
            </a:r>
            <a:r>
              <a:rPr lang="en-US" sz="1700" dirty="0">
                <a:solidFill>
                  <a:schemeClr val="dk1"/>
                </a:solidFill>
              </a:rPr>
              <a:t> make up a large proportion of their bills</a:t>
            </a:r>
          </a:p>
        </p:txBody>
      </p:sp>
      <p:sp>
        <p:nvSpPr>
          <p:cNvPr id="19" name="Google Shape;162;p25">
            <a:extLst>
              <a:ext uri="{FF2B5EF4-FFF2-40B4-BE49-F238E27FC236}">
                <a16:creationId xmlns:a16="http://schemas.microsoft.com/office/drawing/2014/main" id="{52F275FD-2B83-A94A-9F7E-F8994310ABBD}"/>
              </a:ext>
            </a:extLst>
          </p:cNvPr>
          <p:cNvSpPr txBox="1"/>
          <p:nvPr/>
        </p:nvSpPr>
        <p:spPr>
          <a:xfrm>
            <a:off x="3584448" y="3268981"/>
            <a:ext cx="3153473" cy="1211910"/>
          </a:xfrm>
          <a:prstGeom prst="rect">
            <a:avLst/>
          </a:prstGeom>
          <a:solidFill>
            <a:srgbClr val="E7A78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dirty="0">
                <a:solidFill>
                  <a:schemeClr val="dk1"/>
                </a:solidFill>
              </a:rPr>
              <a:t>Bills </a:t>
            </a:r>
            <a:r>
              <a:rPr lang="en-US" sz="1700" b="1" dirty="0">
                <a:solidFill>
                  <a:schemeClr val="dk1"/>
                </a:solidFill>
              </a:rPr>
              <a:t>go down for high-income households</a:t>
            </a:r>
            <a:br>
              <a:rPr lang="en-US" sz="1700" b="1" dirty="0">
                <a:solidFill>
                  <a:schemeClr val="dk1"/>
                </a:solidFill>
              </a:rPr>
            </a:br>
            <a:endParaRPr lang="en-US" sz="1700" b="1" dirty="0">
              <a:solidFill>
                <a:schemeClr val="dk1"/>
              </a:solidFill>
            </a:endParaRPr>
          </a:p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b="1" dirty="0">
                <a:solidFill>
                  <a:schemeClr val="dk1"/>
                </a:solidFill>
              </a:rPr>
              <a:t>Amount saved </a:t>
            </a:r>
            <a:r>
              <a:rPr lang="en-US" sz="1700" dirty="0">
                <a:solidFill>
                  <a:schemeClr val="dk1"/>
                </a:solidFill>
              </a:rPr>
              <a:t>by reducing water use &gt; </a:t>
            </a:r>
            <a:r>
              <a:rPr lang="en-US" sz="1700" b="1" dirty="0">
                <a:solidFill>
                  <a:schemeClr val="dk1"/>
                </a:solidFill>
              </a:rPr>
              <a:t>added fees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ADA523-1877-F943-9768-01B2332736BF}"/>
              </a:ext>
            </a:extLst>
          </p:cNvPr>
          <p:cNvCxnSpPr/>
          <p:nvPr/>
        </p:nvCxnSpPr>
        <p:spPr>
          <a:xfrm flipH="1">
            <a:off x="4572000" y="1161288"/>
            <a:ext cx="786384" cy="71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8EB6FA-F14F-A841-A18B-4D9C98F7AEEF}"/>
              </a:ext>
            </a:extLst>
          </p:cNvPr>
          <p:cNvCxnSpPr>
            <a:cxnSpLocks/>
          </p:cNvCxnSpPr>
          <p:nvPr/>
        </p:nvCxnSpPr>
        <p:spPr>
          <a:xfrm flipH="1">
            <a:off x="3291840" y="1161288"/>
            <a:ext cx="2066544" cy="42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CF49F-9092-174F-876F-44D41D75014E}"/>
              </a:ext>
            </a:extLst>
          </p:cNvPr>
          <p:cNvCxnSpPr>
            <a:cxnSpLocks/>
          </p:cNvCxnSpPr>
          <p:nvPr/>
        </p:nvCxnSpPr>
        <p:spPr>
          <a:xfrm flipH="1" flipV="1">
            <a:off x="1719072" y="1005840"/>
            <a:ext cx="3639312" cy="15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AA50D0-0068-8A48-8263-BBC110870914}"/>
              </a:ext>
            </a:extLst>
          </p:cNvPr>
          <p:cNvCxnSpPr>
            <a:cxnSpLocks/>
          </p:cNvCxnSpPr>
          <p:nvPr/>
        </p:nvCxnSpPr>
        <p:spPr>
          <a:xfrm>
            <a:off x="6737921" y="3767328"/>
            <a:ext cx="714439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1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173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experiences these changes?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919A16-72CC-4241-9931-67024D4D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7" y="650320"/>
            <a:ext cx="8665063" cy="41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ADA523-1877-F943-9768-01B2332736BF}"/>
              </a:ext>
            </a:extLst>
          </p:cNvPr>
          <p:cNvCxnSpPr>
            <a:cxnSpLocks/>
          </p:cNvCxnSpPr>
          <p:nvPr/>
        </p:nvCxnSpPr>
        <p:spPr>
          <a:xfrm flipH="1">
            <a:off x="3952854" y="1392024"/>
            <a:ext cx="1636057" cy="544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Google Shape;162;p25">
            <a:extLst>
              <a:ext uri="{FF2B5EF4-FFF2-40B4-BE49-F238E27FC236}">
                <a16:creationId xmlns:a16="http://schemas.microsoft.com/office/drawing/2014/main" id="{CFCDDD4C-0129-7B4D-A214-FB7A80B28EBF}"/>
              </a:ext>
            </a:extLst>
          </p:cNvPr>
          <p:cNvSpPr txBox="1"/>
          <p:nvPr/>
        </p:nvSpPr>
        <p:spPr>
          <a:xfrm>
            <a:off x="5613610" y="838035"/>
            <a:ext cx="3246120" cy="1127925"/>
          </a:xfrm>
          <a:prstGeom prst="rect">
            <a:avLst/>
          </a:prstGeom>
          <a:solidFill>
            <a:srgbClr val="E7A78F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 panose="020B0604020202020204" pitchFamily="34" charset="0"/>
              <a:buChar char="●"/>
            </a:pPr>
            <a:r>
              <a:rPr lang="en-US" sz="1700" dirty="0">
                <a:solidFill>
                  <a:schemeClr val="dk1"/>
                </a:solidFill>
              </a:rPr>
              <a:t>Improving conservation policies can </a:t>
            </a:r>
            <a:r>
              <a:rPr lang="en-US" sz="1700" b="1" dirty="0">
                <a:solidFill>
                  <a:schemeClr val="dk1"/>
                </a:solidFill>
              </a:rPr>
              <a:t>reduce burden on households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F4015B-BFA8-AF48-93AB-C52E92F04693}"/>
              </a:ext>
            </a:extLst>
          </p:cNvPr>
          <p:cNvGrpSpPr/>
          <p:nvPr/>
        </p:nvGrpSpPr>
        <p:grpSpPr>
          <a:xfrm>
            <a:off x="1838706" y="874611"/>
            <a:ext cx="173736" cy="948699"/>
            <a:chOff x="1847850" y="838035"/>
            <a:chExt cx="173736" cy="94869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F4488C-F86C-504F-B47E-0BC6761BABA5}"/>
                </a:ext>
              </a:extLst>
            </p:cNvPr>
            <p:cNvCxnSpPr>
              <a:cxnSpLocks/>
            </p:cNvCxnSpPr>
            <p:nvPr/>
          </p:nvCxnSpPr>
          <p:spPr>
            <a:xfrm>
              <a:off x="1847850" y="838035"/>
              <a:ext cx="1737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745378-1AC3-8B42-8F67-F5C049F1E72A}"/>
                </a:ext>
              </a:extLst>
            </p:cNvPr>
            <p:cNvCxnSpPr>
              <a:cxnSpLocks/>
            </p:cNvCxnSpPr>
            <p:nvPr/>
          </p:nvCxnSpPr>
          <p:spPr>
            <a:xfrm>
              <a:off x="1934718" y="838035"/>
              <a:ext cx="0" cy="9458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68DB70-5396-8C4B-B2BA-F6BFBF4F7E2E}"/>
                </a:ext>
              </a:extLst>
            </p:cNvPr>
            <p:cNvCxnSpPr>
              <a:cxnSpLocks/>
            </p:cNvCxnSpPr>
            <p:nvPr/>
          </p:nvCxnSpPr>
          <p:spPr>
            <a:xfrm>
              <a:off x="1847850" y="1786734"/>
              <a:ext cx="1737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6F663E-E597-6A42-8677-CCEE281F1BED}"/>
              </a:ext>
            </a:extLst>
          </p:cNvPr>
          <p:cNvCxnSpPr>
            <a:cxnSpLocks/>
          </p:cNvCxnSpPr>
          <p:nvPr/>
        </p:nvCxnSpPr>
        <p:spPr>
          <a:xfrm>
            <a:off x="3381355" y="1561348"/>
            <a:ext cx="173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53023F-B8AB-8E47-8B64-1C547E84D943}"/>
              </a:ext>
            </a:extLst>
          </p:cNvPr>
          <p:cNvCxnSpPr>
            <a:cxnSpLocks/>
          </p:cNvCxnSpPr>
          <p:nvPr/>
        </p:nvCxnSpPr>
        <p:spPr>
          <a:xfrm>
            <a:off x="3468223" y="1563624"/>
            <a:ext cx="0" cy="6143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5A1AB46-15CF-114A-92A7-DD88925854D6}"/>
              </a:ext>
            </a:extLst>
          </p:cNvPr>
          <p:cNvCxnSpPr>
            <a:cxnSpLocks/>
          </p:cNvCxnSpPr>
          <p:nvPr/>
        </p:nvCxnSpPr>
        <p:spPr>
          <a:xfrm>
            <a:off x="3381355" y="2180863"/>
            <a:ext cx="173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A80351-A49E-144C-B9B4-266567BCC78B}"/>
              </a:ext>
            </a:extLst>
          </p:cNvPr>
          <p:cNvCxnSpPr>
            <a:cxnSpLocks/>
          </p:cNvCxnSpPr>
          <p:nvPr/>
        </p:nvCxnSpPr>
        <p:spPr>
          <a:xfrm>
            <a:off x="4992624" y="1979605"/>
            <a:ext cx="173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CCE578-F9F4-BE43-A768-0154A22B6DAA}"/>
              </a:ext>
            </a:extLst>
          </p:cNvPr>
          <p:cNvCxnSpPr>
            <a:cxnSpLocks/>
          </p:cNvCxnSpPr>
          <p:nvPr/>
        </p:nvCxnSpPr>
        <p:spPr>
          <a:xfrm>
            <a:off x="5079492" y="1965960"/>
            <a:ext cx="0" cy="419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6601FA-0E45-544D-986C-1ECA0ECF3556}"/>
              </a:ext>
            </a:extLst>
          </p:cNvPr>
          <p:cNvCxnSpPr>
            <a:cxnSpLocks/>
          </p:cNvCxnSpPr>
          <p:nvPr/>
        </p:nvCxnSpPr>
        <p:spPr>
          <a:xfrm>
            <a:off x="4992624" y="2388808"/>
            <a:ext cx="173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BD17B-C1C9-5244-9E59-3686430586D6}"/>
              </a:ext>
            </a:extLst>
          </p:cNvPr>
          <p:cNvCxnSpPr>
            <a:cxnSpLocks/>
          </p:cNvCxnSpPr>
          <p:nvPr/>
        </p:nvCxnSpPr>
        <p:spPr>
          <a:xfrm flipH="1" flipV="1">
            <a:off x="2081022" y="1305317"/>
            <a:ext cx="3532588" cy="73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316387-CCD1-004C-BB1E-A323220AD0D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66360" y="1401998"/>
            <a:ext cx="447250" cy="577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1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1732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Ongoing work…</a:t>
            </a:r>
            <a:endParaRPr dirty="0"/>
          </a:p>
        </p:txBody>
      </p:sp>
      <p:sp>
        <p:nvSpPr>
          <p:cNvPr id="6" name="Google Shape;230;p33">
            <a:extLst>
              <a:ext uri="{FF2B5EF4-FFF2-40B4-BE49-F238E27FC236}">
                <a16:creationId xmlns:a16="http://schemas.microsoft.com/office/drawing/2014/main" id="{6A0405D2-17E3-7B41-9192-0EFE2CB2B9E0}"/>
              </a:ext>
            </a:extLst>
          </p:cNvPr>
          <p:cNvSpPr txBox="1"/>
          <p:nvPr/>
        </p:nvSpPr>
        <p:spPr>
          <a:xfrm>
            <a:off x="460649" y="872117"/>
            <a:ext cx="5691600" cy="41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Designing </a:t>
            </a:r>
            <a:r>
              <a:rPr lang="en-US" sz="2000" i="1" dirty="0">
                <a:solidFill>
                  <a:schemeClr val="dk1"/>
                </a:solidFill>
              </a:rPr>
              <a:t>progressive revenue recouperations</a:t>
            </a:r>
            <a:endParaRPr lang="en-US" sz="2000" dirty="0">
              <a:solidFill>
                <a:schemeClr val="dk1"/>
              </a:solidFill>
            </a:endParaRPr>
          </a:p>
          <a:p>
            <a:pPr marL="88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</a:pPr>
            <a:endParaRPr sz="2000" i="1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Building infrastructure (desalination plant, recycled water, groundwater storage/recovery)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Dependence on household size, income, distributions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Designing low-income water rate assistance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Water access 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endParaRPr lang="en-US"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63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0BA25DA2-F864-6F4B-891D-D9500543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62" y="820166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Impact of Droughts on the Human Right to Water in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7C9F6D-D817-5D48-8E65-5CB993D79EC7}"/>
              </a:ext>
            </a:extLst>
          </p:cNvPr>
          <p:cNvGrpSpPr/>
          <p:nvPr/>
        </p:nvGrpSpPr>
        <p:grpSpPr>
          <a:xfrm>
            <a:off x="3054096" y="2909951"/>
            <a:ext cx="2423160" cy="1069848"/>
            <a:chOff x="5001768" y="1627632"/>
            <a:chExt cx="2423160" cy="1069848"/>
          </a:xfrm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4DF5EF-6687-F54F-A385-BD6E94A39EE8}"/>
                </a:ext>
              </a:extLst>
            </p:cNvPr>
            <p:cNvSpPr/>
            <p:nvPr/>
          </p:nvSpPr>
          <p:spPr>
            <a:xfrm>
              <a:off x="5001768" y="1627632"/>
              <a:ext cx="2423160" cy="10698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C5B75802-B1A0-7040-BAFD-57E1CA68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3591" y="1739763"/>
              <a:ext cx="2211609" cy="83198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56E2554-2B5B-F945-99D6-A1297331DE2E}"/>
              </a:ext>
            </a:extLst>
          </p:cNvPr>
          <p:cNvSpPr txBox="1">
            <a:spLocks/>
          </p:cNvSpPr>
          <p:nvPr/>
        </p:nvSpPr>
        <p:spPr bwMode="auto">
          <a:xfrm>
            <a:off x="2861246" y="1857121"/>
            <a:ext cx="29543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Ben </a:t>
            </a:r>
            <a:r>
              <a:rPr lang="en-US" altLang="en-US" sz="14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Rachunok</a:t>
            </a: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, PhD</a:t>
            </a:r>
          </a:p>
          <a:p>
            <a:pPr algn="ctr"/>
            <a:r>
              <a:rPr lang="en-US" altLang="en-US" sz="1400" b="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rachunok@stanford.edu</a:t>
            </a:r>
            <a:endParaRPr lang="en-US" altLang="en-US" sz="1400" b="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2CAC94-E5B7-B443-B548-3B05DB49A4B0}"/>
              </a:ext>
            </a:extLst>
          </p:cNvPr>
          <p:cNvSpPr txBox="1">
            <a:spLocks/>
          </p:cNvSpPr>
          <p:nvPr/>
        </p:nvSpPr>
        <p:spPr bwMode="auto">
          <a:xfrm>
            <a:off x="2861246" y="930021"/>
            <a:ext cx="29543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altLang="en-US" sz="1400" b="0" dirty="0">
                <a:latin typeface="Arial" panose="020B0604020202020204" pitchFamily="34" charset="0"/>
                <a:ea typeface="ＭＳ Ｐゴシック" panose="020B0600070205080204" pitchFamily="34" charset="-128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73182964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41468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806068" y="10987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Adjust baseline water use based on household income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Using </a:t>
            </a:r>
            <a:r>
              <a:rPr lang="en" sz="1800" i="1" dirty="0">
                <a:solidFill>
                  <a:srgbClr val="595959"/>
                </a:solidFill>
              </a:rPr>
              <a:t>price elasticity of water demand</a:t>
            </a:r>
            <a:br>
              <a:rPr lang="en" sz="1800" i="1" dirty="0">
                <a:solidFill>
                  <a:srgbClr val="595959"/>
                </a:solidFill>
              </a:rPr>
            </a:br>
            <a:endParaRPr sz="1800" i="1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“Given a 1% increase in my income, how much more water do I consume?”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Lots of work by our friends in the economics world trying to estimate this value. We use </a:t>
            </a:r>
            <a:r>
              <a:rPr lang="en" sz="1800" b="1" dirty="0">
                <a:solidFill>
                  <a:srgbClr val="595959"/>
                </a:solidFill>
              </a:rPr>
              <a:t>0.1</a:t>
            </a:r>
            <a:endParaRPr sz="1800" b="1" dirty="0">
              <a:solidFill>
                <a:srgbClr val="595959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67746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57110" y="1625625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use for median income: 100G/month</a:t>
            </a:r>
            <a:endParaRPr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677460" y="1174050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</a:t>
            </a:r>
            <a:endParaRPr b="1"/>
          </a:p>
        </p:txBody>
      </p:sp>
      <p:sp>
        <p:nvSpPr>
          <p:cNvPr id="193" name="Google Shape;193;p28"/>
          <p:cNvSpPr txBox="1"/>
          <p:nvPr/>
        </p:nvSpPr>
        <p:spPr>
          <a:xfrm>
            <a:off x="757110" y="2063000"/>
            <a:ext cx="4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water use for someone making 150% of median income? </a:t>
            </a:r>
            <a:endParaRPr dirty="0"/>
          </a:p>
        </p:txBody>
      </p:sp>
      <p:sp>
        <p:nvSpPr>
          <p:cNvPr id="194" name="Google Shape;194;p28"/>
          <p:cNvSpPr txBox="1"/>
          <p:nvPr/>
        </p:nvSpPr>
        <p:spPr>
          <a:xfrm>
            <a:off x="757110" y="2721425"/>
            <a:ext cx="4605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in income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in Income  x Income Elasticity = Change in Quantity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x 0.41  = </a:t>
            </a:r>
            <a:r>
              <a:rPr lang="en" b="1" dirty="0"/>
              <a:t>20.5% increase in water use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                           = 120.5 G /month</a:t>
            </a:r>
            <a:endParaRPr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23400" y="49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200" name="Google Shape;200;p29"/>
          <p:cNvSpPr txBox="1"/>
          <p:nvPr/>
        </p:nvSpPr>
        <p:spPr>
          <a:xfrm>
            <a:off x="733800" y="11204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Use this to adjust water uses for 16 different income classes:</a:t>
            </a:r>
            <a:endParaRPr sz="1800" dirty="0">
              <a:solidFill>
                <a:srgbClr val="59595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 dirty="0">
                <a:solidFill>
                  <a:srgbClr val="595959"/>
                </a:solidFill>
              </a:rPr>
              <a:t>Household incomes of $7,500/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all the way to up to $250,000+/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Calculate average size of households in each income class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Multiply income-adjusted per-person water use by household size to get a household water use</a:t>
            </a: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21428" y="364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start: retrospective of 2012-2016 drought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563987" y="1136800"/>
            <a:ext cx="3624600" cy="3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more shortfalls unadjudicated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There wasn’t enough water but the water rights holders didn’t ask the state to step in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Fully Appropriated Stream Systems (FASS) mean the ‘average’ streamflow ≈ total water rights</a:t>
            </a: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63" y="861119"/>
            <a:ext cx="2748074" cy="31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251914" y="3895228"/>
            <a:ext cx="357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Red:</a:t>
            </a:r>
            <a:r>
              <a:rPr lang="en" dirty="0"/>
              <a:t> No new water rights can be issued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Blue:</a:t>
            </a:r>
            <a:r>
              <a:rPr lang="en" dirty="0"/>
              <a:t> No new </a:t>
            </a:r>
            <a:r>
              <a:rPr lang="en" i="1" dirty="0"/>
              <a:t>summer</a:t>
            </a:r>
            <a:r>
              <a:rPr lang="en" dirty="0"/>
              <a:t> water rights can be issued </a:t>
            </a:r>
            <a:endParaRPr dirty="0"/>
          </a:p>
        </p:txBody>
      </p:sp>
      <p:sp>
        <p:nvSpPr>
          <p:cNvPr id="104" name="Google Shape;104;p19"/>
          <p:cNvSpPr txBox="1"/>
          <p:nvPr/>
        </p:nvSpPr>
        <p:spPr>
          <a:xfrm>
            <a:off x="7076109" y="936775"/>
            <a:ext cx="1907100" cy="12926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Last updated in 1998 when California had 20% less people</a:t>
            </a:r>
          </a:p>
        </p:txBody>
      </p:sp>
    </p:spTree>
    <p:extLst>
      <p:ext uri="{BB962C8B-B14F-4D97-AF65-F5344CB8AC3E}">
        <p14:creationId xmlns:p14="http://schemas.microsoft.com/office/powerpoint/2010/main" val="216525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Right to Water (HR2W)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BDE69FD-BFF3-E94F-BC58-52B55872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3" y="779981"/>
            <a:ext cx="8091636" cy="3864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734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459150" y="3599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Balance</a:t>
            </a:r>
            <a:endParaRPr dirty="0"/>
          </a:p>
        </p:txBody>
      </p:sp>
      <p:sp>
        <p:nvSpPr>
          <p:cNvPr id="352" name="Google Shape;352;p46"/>
          <p:cNvSpPr txBox="1"/>
          <p:nvPr/>
        </p:nvSpPr>
        <p:spPr>
          <a:xfrm>
            <a:off x="459650" y="1759550"/>
            <a:ext cx="81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989275" y="2415225"/>
            <a:ext cx="51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46" descr="S_{t+1} = S_{t} + I^{\text{NC}}_t + I^{\text{SL}}_t + I^{\text{GW}}_t+ I^{\text{R}} - D_t - E_t - C_t -W_t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13" y="1292338"/>
            <a:ext cx="8163275" cy="40693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459150" y="3822864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 of water stored at t+1</a:t>
            </a:r>
            <a:endParaRPr dirty="0"/>
          </a:p>
        </p:txBody>
      </p:sp>
      <p:sp>
        <p:nvSpPr>
          <p:cNvPr id="356" name="Google Shape;356;p46"/>
          <p:cNvSpPr txBox="1"/>
          <p:nvPr/>
        </p:nvSpPr>
        <p:spPr>
          <a:xfrm>
            <a:off x="989275" y="2722125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water stored at t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2259700" y="2220025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Water Sources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3572475" y="2465100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Groundwater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4287549" y="306285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inflow to reservoir </a:t>
            </a:r>
            <a:endParaRPr dirty="0"/>
          </a:p>
        </p:txBody>
      </p:sp>
      <p:sp>
        <p:nvSpPr>
          <p:cNvPr id="360" name="Google Shape;360;p46"/>
          <p:cNvSpPr txBox="1"/>
          <p:nvPr/>
        </p:nvSpPr>
        <p:spPr>
          <a:xfrm>
            <a:off x="5430562" y="286530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Demand (adjusted)</a:t>
            </a:r>
            <a:endParaRPr dirty="0"/>
          </a:p>
        </p:txBody>
      </p:sp>
      <p:sp>
        <p:nvSpPr>
          <p:cNvPr id="361" name="Google Shape;361;p46"/>
          <p:cNvSpPr txBox="1"/>
          <p:nvPr/>
        </p:nvSpPr>
        <p:spPr>
          <a:xfrm>
            <a:off x="6416524" y="1956150"/>
            <a:ext cx="13655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 Reservoir Evaporation</a:t>
            </a:r>
            <a:endParaRPr dirty="0"/>
          </a:p>
        </p:txBody>
      </p:sp>
      <p:sp>
        <p:nvSpPr>
          <p:cNvPr id="362" name="Google Shape;362;p46"/>
          <p:cNvSpPr txBox="1"/>
          <p:nvPr/>
        </p:nvSpPr>
        <p:spPr>
          <a:xfrm>
            <a:off x="7004615" y="2904415"/>
            <a:ext cx="16485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Environmental outflow </a:t>
            </a:r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7828200" y="2030600"/>
            <a:ext cx="131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Spillage (if necessary)</a:t>
            </a:r>
            <a:endParaRPr/>
          </a:p>
        </p:txBody>
      </p:sp>
      <p:cxnSp>
        <p:nvCxnSpPr>
          <p:cNvPr id="364" name="Google Shape;364;p46"/>
          <p:cNvCxnSpPr>
            <a:cxnSpLocks/>
          </p:cNvCxnSpPr>
          <p:nvPr/>
        </p:nvCxnSpPr>
        <p:spPr>
          <a:xfrm flipV="1">
            <a:off x="1601700" y="1774400"/>
            <a:ext cx="187974" cy="8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6"/>
          <p:cNvCxnSpPr/>
          <p:nvPr/>
        </p:nvCxnSpPr>
        <p:spPr>
          <a:xfrm rot="10800000" flipH="1">
            <a:off x="4188475" y="1774400"/>
            <a:ext cx="12600" cy="7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6"/>
          <p:cNvCxnSpPr>
            <a:cxnSpLocks/>
            <a:stCxn id="360" idx="0"/>
          </p:cNvCxnSpPr>
          <p:nvPr/>
        </p:nvCxnSpPr>
        <p:spPr>
          <a:xfrm flipV="1">
            <a:off x="6167362" y="1794438"/>
            <a:ext cx="6413" cy="10708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6"/>
          <p:cNvCxnSpPr>
            <a:cxnSpLocks/>
            <a:stCxn id="362" idx="0"/>
          </p:cNvCxnSpPr>
          <p:nvPr/>
        </p:nvCxnSpPr>
        <p:spPr>
          <a:xfrm flipH="1" flipV="1">
            <a:off x="7828200" y="1826250"/>
            <a:ext cx="680" cy="1078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46"/>
          <p:cNvCxnSpPr/>
          <p:nvPr/>
        </p:nvCxnSpPr>
        <p:spPr>
          <a:xfrm rot="10800000">
            <a:off x="8601650" y="17286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6"/>
          <p:cNvCxnSpPr/>
          <p:nvPr/>
        </p:nvCxnSpPr>
        <p:spPr>
          <a:xfrm rot="10800000">
            <a:off x="6956050" y="1699275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6"/>
          <p:cNvCxnSpPr>
            <a:cxnSpLocks/>
            <a:stCxn id="359" idx="0"/>
          </p:cNvCxnSpPr>
          <p:nvPr/>
        </p:nvCxnSpPr>
        <p:spPr>
          <a:xfrm flipV="1">
            <a:off x="5024349" y="1749164"/>
            <a:ext cx="324401" cy="13136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6"/>
          <p:cNvCxnSpPr/>
          <p:nvPr/>
        </p:nvCxnSpPr>
        <p:spPr>
          <a:xfrm rot="10800000">
            <a:off x="2688938" y="18262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46"/>
          <p:cNvCxnSpPr/>
          <p:nvPr/>
        </p:nvCxnSpPr>
        <p:spPr>
          <a:xfrm rot="10800000" flipH="1">
            <a:off x="2762125" y="1828700"/>
            <a:ext cx="4539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/>
          <p:cNvCxnSpPr>
            <a:cxnSpLocks/>
          </p:cNvCxnSpPr>
          <p:nvPr/>
        </p:nvCxnSpPr>
        <p:spPr>
          <a:xfrm flipV="1">
            <a:off x="827575" y="1728650"/>
            <a:ext cx="25024" cy="2094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237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Likely worsened by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droughts </a:t>
            </a:r>
            <a:endParaRPr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Additional stress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on water systems and utilities</a:t>
            </a:r>
            <a:br>
              <a:rPr lang="en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Notionally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Notionally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6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tx1"/>
                </a:solidFill>
              </a:rPr>
              <a:t>Curtailing water use </a:t>
            </a:r>
            <a:r>
              <a:rPr lang="en-US" b="1" dirty="0">
                <a:solidFill>
                  <a:schemeClr val="tx1"/>
                </a:solidFill>
              </a:rPr>
              <a:t>reduces utility revenue </a:t>
            </a:r>
            <a:r>
              <a:rPr lang="en-US" dirty="0">
                <a:solidFill>
                  <a:schemeClr val="tx1"/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6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tx1"/>
                </a:solidFill>
              </a:rPr>
              <a:t>Curtailing water use </a:t>
            </a:r>
            <a:r>
              <a:rPr lang="en-US" b="1" dirty="0">
                <a:solidFill>
                  <a:schemeClr val="tx1"/>
                </a:solidFill>
              </a:rPr>
              <a:t>reduces utility revenue </a:t>
            </a:r>
            <a:r>
              <a:rPr lang="en-US" dirty="0">
                <a:solidFill>
                  <a:schemeClr val="tx1"/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Mitigation actions (particularly demand-side) </a:t>
            </a:r>
            <a:r>
              <a:rPr lang="en" b="1" dirty="0">
                <a:solidFill>
                  <a:schemeClr val="tx1"/>
                </a:solidFill>
              </a:rPr>
              <a:t>reduce water access </a:t>
            </a:r>
            <a:r>
              <a:rPr lang="en" dirty="0">
                <a:solidFill>
                  <a:schemeClr val="tx1"/>
                </a:solidFill>
              </a:rPr>
              <a:t>below acceptable minimums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52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96A95-F686-F94D-AF7F-4717FAF9BF57}"/>
              </a:ext>
            </a:extLst>
          </p:cNvPr>
          <p:cNvSpPr/>
          <p:nvPr/>
        </p:nvSpPr>
        <p:spPr>
          <a:xfrm>
            <a:off x="4456423" y="238708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767</TotalTime>
  <Words>1303</Words>
  <Application>Microsoft Macintosh PowerPoint</Application>
  <PresentationFormat>On-screen Show (16:9)</PresentationFormat>
  <Paragraphs>187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Helvetica Neue</vt:lpstr>
      <vt:lpstr>Source Sans Pro</vt:lpstr>
      <vt:lpstr>Source Sans Pro Semibold</vt:lpstr>
      <vt:lpstr>Wingdings</vt:lpstr>
      <vt:lpstr>SU_Preso_16x9_v6</vt:lpstr>
      <vt:lpstr>SU_Template_TopBar</vt:lpstr>
      <vt:lpstr>The Impact of Droughts on the Human Right to Water in California</vt:lpstr>
      <vt:lpstr>Two ongoing crises in California</vt:lpstr>
      <vt:lpstr>Human Right to Water (HR2W)</vt:lpstr>
      <vt:lpstr>Water Affordability &amp; Accessibility</vt:lpstr>
      <vt:lpstr>Water Affordability &amp; Accessibility</vt:lpstr>
      <vt:lpstr>Water Affordability &amp; Accessibility</vt:lpstr>
      <vt:lpstr>Water Affordability &amp; Accessibility</vt:lpstr>
      <vt:lpstr>Water Affordability &amp; Accessibility</vt:lpstr>
      <vt:lpstr>Drought Mitigation Actions</vt:lpstr>
      <vt:lpstr>Drought Mitigation Actions</vt:lpstr>
      <vt:lpstr>Drought Mitigation Actions</vt:lpstr>
      <vt:lpstr>Our Model</vt:lpstr>
      <vt:lpstr>Water Rates</vt:lpstr>
      <vt:lpstr>How do water rates change when conservation is enacted? </vt:lpstr>
      <vt:lpstr>How do water rates change when conservation is enacted? </vt:lpstr>
      <vt:lpstr>Household water demand</vt:lpstr>
      <vt:lpstr>Historical Curtailment Decisions</vt:lpstr>
      <vt:lpstr>Alternative Curtailment Decisions</vt:lpstr>
      <vt:lpstr>Water bill for household income $47,500</vt:lpstr>
      <vt:lpstr>Who experiences these changes?</vt:lpstr>
      <vt:lpstr>Who experiences these changes?</vt:lpstr>
      <vt:lpstr>Who experiences these changes?</vt:lpstr>
      <vt:lpstr>Who experiences these changes?</vt:lpstr>
      <vt:lpstr>Ongoing work…</vt:lpstr>
      <vt:lpstr>The Impact of Droughts on the Human Right to Water in California</vt:lpstr>
      <vt:lpstr>Household water demand</vt:lpstr>
      <vt:lpstr>Household water demand</vt:lpstr>
      <vt:lpstr>Household water demand</vt:lpstr>
      <vt:lpstr>To start: retrospective of 2012-2016 drought</vt:lpstr>
      <vt:lpstr>Water Balance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Droughts &amp; Water Affordability</dc:title>
  <dc:creator>Ben Alexander Rachunok</dc:creator>
  <dc:description>2012 PowerPoint template redesign</dc:description>
  <cp:lastModifiedBy>Ben Alexander Rachunok</cp:lastModifiedBy>
  <cp:revision>39</cp:revision>
  <dcterms:created xsi:type="dcterms:W3CDTF">2021-07-07T18:18:47Z</dcterms:created>
  <dcterms:modified xsi:type="dcterms:W3CDTF">2021-07-14T19:23:34Z</dcterms:modified>
</cp:coreProperties>
</file>